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3" r:id="rId2"/>
    <p:sldId id="282" r:id="rId3"/>
    <p:sldId id="281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1.95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67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22 0 24575,'-4'0'0,"-4"0"0,-2 0-8191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034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  <inkml:trace contextRef="#ctx0" brushRef="#br0" timeOffset="1">1 1 24575,'0'0'-8191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3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3.74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4.1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08:00:02.29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24575,'0'0'-8191</inkml:trace>
</inkml:ink>
</file>

<file path=ppt/media/image1.jpg>
</file>

<file path=ppt/media/image10.png>
</file>

<file path=ppt/media/image11.png>
</file>

<file path=ppt/media/image2.jpg>
</file>

<file path=ppt/media/image2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67A1D-54E1-542B-F25B-1D8ED70D44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3E2110-C3F0-B8EE-4C22-02A96704FD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20535-1211-439A-FEC6-77C6C7715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359E0-9527-E07D-8FD7-ED495099A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C4DFA-4A69-D54C-61DE-B01404751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80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9B99-0E67-7ABC-3709-B6FEDAE58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993939-8E64-D185-C297-FD83E4CE16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1FC2E-3BE5-4E73-C599-B7A672BC7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CA54E-0DE1-1596-D67E-381D7CA5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6DFF4-EF4A-69A2-6329-2572DDFC5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24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D135B9-0530-98E3-791A-1EC6EBE100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1EAA75-626D-4816-C82E-48E8750CB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CD52A-3B6D-5FF0-CF32-A2F725900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AB22D-9697-C693-93BB-809CA046D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A8313-4766-FC9D-9A8C-E7EBA2119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450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st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D3421027-4EC0-9C48-8CFB-B8A3104CB056}" type="datetime1">
              <a:rPr lang="en-US" smtClean="0"/>
              <a:pPr/>
              <a:t>11/29/2022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961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96232-F851-B1FF-FBCC-0445FB114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FDEAB-36C7-556B-BF4D-4006F96CD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EAEC8-EBEF-0EA3-E110-9716A241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AEEE0-DB25-BC13-3BD8-2A6579EEE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B7F69-F97C-B84F-E907-865469656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33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E0C2E-11C0-CAF6-775A-93555E065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6E4E8-92CB-8BEC-5EB4-6ED97C8EA8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04FC7-1C07-999E-4D53-75E1337AD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FA12B-E8EB-4564-CEEE-C58F52F0E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7617A-E525-0695-C4EA-2518B7E70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788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39929-63A4-8DC0-BB3D-90956A1F8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9911-749F-EC7D-DDCE-C92CA3D61F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4098AA-AD63-7544-BF4F-ED0D22F3A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71A85D-61ED-E489-B2B5-DDD17FE15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963C75-8AD1-218B-6318-46C309624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9185DC-A362-66C0-162D-C577DDA89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041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E211B-8464-35C5-C47A-D1CB306BF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628770-EC31-DFE5-02EE-D724BC0A5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4C37B-DAC1-B5E2-C67D-2A9261F893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505557-5608-619C-EEDD-548A2CC64D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72AF0C-CE32-B76A-D8CE-865841FE15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BDF927-1F29-46B8-3035-59ABD07F5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B01F75-9620-FE86-A8A9-A3AD6C816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5D8B2-6E74-8E4E-87D0-716DA8FE7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66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E2E20-81AC-55D9-976B-6F18944E9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640DE2-8500-19D2-FD70-FA3935CF6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7CDC3A-8745-FDBA-6858-E491B0747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EE2715-4A64-7F37-F739-28567B669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428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63B6B5-8D9A-04C0-98B4-C39A68AE1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CFDB86-3414-41DA-6AAD-41EC69C5E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12CEED-0C61-E25E-73BC-6EAC3277E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75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B7F9E-961D-3B51-D375-EAF6D087E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AFE88-4370-C459-65A9-8B5DF4568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7ED4BD-5DBA-B912-62AA-67A76819D2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BA5CB-282C-6BDC-2401-0F8FC3B0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6CFD5-34D2-F33E-A8A3-F560866BD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3A713C-E5C8-7182-3491-136561381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555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3A18C-D65B-2737-AED4-6342E64F2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22DE7A-56A0-F0A4-67D6-1C1863241B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9FC86C-ACA6-3262-7341-1356F0B6A6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A9DD0D-B4F6-7005-040A-17C180658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9AFA57-D6A9-142A-708B-57A1D8FD5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4F5187-2BED-1E09-38EC-F34B53F6E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5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515B76-2419-F146-66C9-47DFE8746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E8C99-D7AA-5944-E8AC-395961B2F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4D1840-F6A2-13B6-5046-DAF1F89073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052B27-06DF-48B9-A8A3-5065B346A40F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74BCB-0DEF-A74C-00D7-4A6B20A7C0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75F08-68D1-55D3-8DA4-66284AB432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7A75A0-B348-419C-9164-B66252179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17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61.xml"/><Relationship Id="rId3" Type="http://schemas.openxmlformats.org/officeDocument/2006/relationships/image" Target="../media/image8.png"/><Relationship Id="rId7" Type="http://schemas.openxmlformats.org/officeDocument/2006/relationships/customXml" Target="../ink/ink60.xml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customXml" Target="../ink/ink59.xml"/><Relationship Id="rId10" Type="http://schemas.openxmlformats.org/officeDocument/2006/relationships/customXml" Target="../ink/ink63.xml"/><Relationship Id="rId4" Type="http://schemas.openxmlformats.org/officeDocument/2006/relationships/customXml" Target="../ink/ink58.xml"/><Relationship Id="rId9" Type="http://schemas.openxmlformats.org/officeDocument/2006/relationships/customXml" Target="../ink/ink6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0.png"/><Relationship Id="rId3" Type="http://schemas.openxmlformats.org/officeDocument/2006/relationships/slideLayout" Target="../slideLayouts/slideLayout12.xml"/><Relationship Id="rId7" Type="http://schemas.openxmlformats.org/officeDocument/2006/relationships/customXml" Target="../ink/ink66.xml"/><Relationship Id="rId12" Type="http://schemas.openxmlformats.org/officeDocument/2006/relationships/customXml" Target="../ink/ink7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customXml" Target="../ink/ink65.xml"/><Relationship Id="rId11" Type="http://schemas.openxmlformats.org/officeDocument/2006/relationships/customXml" Target="../ink/ink69.xml"/><Relationship Id="rId5" Type="http://schemas.openxmlformats.org/officeDocument/2006/relationships/image" Target="../media/image8.png"/><Relationship Id="rId10" Type="http://schemas.openxmlformats.org/officeDocument/2006/relationships/customXml" Target="../ink/ink68.xml"/><Relationship Id="rId4" Type="http://schemas.openxmlformats.org/officeDocument/2006/relationships/customXml" Target="../ink/ink64.xml"/><Relationship Id="rId9" Type="http://schemas.openxmlformats.org/officeDocument/2006/relationships/customXml" Target="../ink/ink6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75.xml"/><Relationship Id="rId3" Type="http://schemas.openxmlformats.org/officeDocument/2006/relationships/image" Target="../media/image8.png"/><Relationship Id="rId7" Type="http://schemas.openxmlformats.org/officeDocument/2006/relationships/customXml" Target="../ink/ink74.xml"/><Relationship Id="rId2" Type="http://schemas.openxmlformats.org/officeDocument/2006/relationships/customXml" Target="../ink/ink7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customXml" Target="../ink/ink73.xml"/><Relationship Id="rId10" Type="http://schemas.openxmlformats.org/officeDocument/2006/relationships/customXml" Target="../ink/ink77.xml"/><Relationship Id="rId4" Type="http://schemas.openxmlformats.org/officeDocument/2006/relationships/customXml" Target="../ink/ink72.xml"/><Relationship Id="rId9" Type="http://schemas.openxmlformats.org/officeDocument/2006/relationships/customXml" Target="../ink/ink7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82.xml"/><Relationship Id="rId3" Type="http://schemas.openxmlformats.org/officeDocument/2006/relationships/image" Target="../media/image8.png"/><Relationship Id="rId7" Type="http://schemas.openxmlformats.org/officeDocument/2006/relationships/customXml" Target="../ink/ink81.xml"/><Relationship Id="rId2" Type="http://schemas.openxmlformats.org/officeDocument/2006/relationships/customXml" Target="../ink/ink7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11" Type="http://schemas.openxmlformats.org/officeDocument/2006/relationships/image" Target="../media/image11.png"/><Relationship Id="rId5" Type="http://schemas.openxmlformats.org/officeDocument/2006/relationships/customXml" Target="../ink/ink80.xml"/><Relationship Id="rId10" Type="http://schemas.openxmlformats.org/officeDocument/2006/relationships/customXml" Target="../ink/ink84.xml"/><Relationship Id="rId4" Type="http://schemas.openxmlformats.org/officeDocument/2006/relationships/customXml" Target="../ink/ink79.xml"/><Relationship Id="rId9" Type="http://schemas.openxmlformats.org/officeDocument/2006/relationships/customXml" Target="../ink/ink8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2.png"/><Relationship Id="rId7" Type="http://schemas.openxmlformats.org/officeDocument/2006/relationships/customXml" Target="../ink/ink4.xml"/><Relationship Id="rId12" Type="http://schemas.openxmlformats.org/officeDocument/2006/relationships/image" Target="../media/image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0.png"/><Relationship Id="rId11" Type="http://schemas.openxmlformats.org/officeDocument/2006/relationships/image" Target="../media/image4.png"/><Relationship Id="rId5" Type="http://schemas.openxmlformats.org/officeDocument/2006/relationships/customXml" Target="../ink/ink3.xml"/><Relationship Id="rId10" Type="http://schemas.openxmlformats.org/officeDocument/2006/relationships/customXml" Target="../ink/ink7.xml"/><Relationship Id="rId4" Type="http://schemas.openxmlformats.org/officeDocument/2006/relationships/customXml" Target="../ink/ink2.xml"/><Relationship Id="rId9" Type="http://schemas.openxmlformats.org/officeDocument/2006/relationships/customXml" Target="../ink/ink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.xml"/><Relationship Id="rId3" Type="http://schemas.openxmlformats.org/officeDocument/2006/relationships/image" Target="../media/image2.png"/><Relationship Id="rId7" Type="http://schemas.openxmlformats.org/officeDocument/2006/relationships/customXml" Target="../ink/ink11.xml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0.png"/><Relationship Id="rId5" Type="http://schemas.openxmlformats.org/officeDocument/2006/relationships/customXml" Target="../ink/ink10.xml"/><Relationship Id="rId10" Type="http://schemas.openxmlformats.org/officeDocument/2006/relationships/customXml" Target="../ink/ink14.xml"/><Relationship Id="rId4" Type="http://schemas.openxmlformats.org/officeDocument/2006/relationships/customXml" Target="../ink/ink9.xml"/><Relationship Id="rId9" Type="http://schemas.openxmlformats.org/officeDocument/2006/relationships/customXml" Target="../ink/ink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3" Type="http://schemas.openxmlformats.org/officeDocument/2006/relationships/image" Target="../media/image40.png"/><Relationship Id="rId7" Type="http://schemas.openxmlformats.org/officeDocument/2006/relationships/customXml" Target="../ink/ink18.xml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0.png"/><Relationship Id="rId5" Type="http://schemas.openxmlformats.org/officeDocument/2006/relationships/customXml" Target="../ink/ink17.xml"/><Relationship Id="rId10" Type="http://schemas.openxmlformats.org/officeDocument/2006/relationships/customXml" Target="../ink/ink21.xml"/><Relationship Id="rId4" Type="http://schemas.openxmlformats.org/officeDocument/2006/relationships/customXml" Target="../ink/ink16.xml"/><Relationship Id="rId9" Type="http://schemas.openxmlformats.org/officeDocument/2006/relationships/customXml" Target="../ink/ink20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6.xml"/><Relationship Id="rId3" Type="http://schemas.openxmlformats.org/officeDocument/2006/relationships/image" Target="../media/image40.png"/><Relationship Id="rId7" Type="http://schemas.openxmlformats.org/officeDocument/2006/relationships/customXml" Target="../ink/ink25.xml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0.png"/><Relationship Id="rId5" Type="http://schemas.openxmlformats.org/officeDocument/2006/relationships/customXml" Target="../ink/ink24.xml"/><Relationship Id="rId10" Type="http://schemas.openxmlformats.org/officeDocument/2006/relationships/customXml" Target="../ink/ink28.xml"/><Relationship Id="rId4" Type="http://schemas.openxmlformats.org/officeDocument/2006/relationships/customXml" Target="../ink/ink23.xml"/><Relationship Id="rId9" Type="http://schemas.openxmlformats.org/officeDocument/2006/relationships/customXml" Target="../ink/ink2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3.xml"/><Relationship Id="rId3" Type="http://schemas.openxmlformats.org/officeDocument/2006/relationships/image" Target="../media/image40.png"/><Relationship Id="rId7" Type="http://schemas.openxmlformats.org/officeDocument/2006/relationships/customXml" Target="../ink/ink32.xml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0.png"/><Relationship Id="rId5" Type="http://schemas.openxmlformats.org/officeDocument/2006/relationships/customXml" Target="../ink/ink31.xml"/><Relationship Id="rId10" Type="http://schemas.openxmlformats.org/officeDocument/2006/relationships/customXml" Target="../ink/ink35.xml"/><Relationship Id="rId4" Type="http://schemas.openxmlformats.org/officeDocument/2006/relationships/customXml" Target="../ink/ink30.xml"/><Relationship Id="rId9" Type="http://schemas.openxmlformats.org/officeDocument/2006/relationships/customXml" Target="../ink/ink3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.xml"/><Relationship Id="rId3" Type="http://schemas.openxmlformats.org/officeDocument/2006/relationships/image" Target="../media/image40.png"/><Relationship Id="rId7" Type="http://schemas.openxmlformats.org/officeDocument/2006/relationships/customXml" Target="../ink/ink39.xml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0.png"/><Relationship Id="rId5" Type="http://schemas.openxmlformats.org/officeDocument/2006/relationships/customXml" Target="../ink/ink38.xml"/><Relationship Id="rId10" Type="http://schemas.openxmlformats.org/officeDocument/2006/relationships/customXml" Target="../ink/ink42.xml"/><Relationship Id="rId4" Type="http://schemas.openxmlformats.org/officeDocument/2006/relationships/customXml" Target="../ink/ink37.xml"/><Relationship Id="rId9" Type="http://schemas.openxmlformats.org/officeDocument/2006/relationships/customXml" Target="../ink/ink4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47.xml"/><Relationship Id="rId3" Type="http://schemas.openxmlformats.org/officeDocument/2006/relationships/image" Target="../media/image40.png"/><Relationship Id="rId7" Type="http://schemas.openxmlformats.org/officeDocument/2006/relationships/customXml" Target="../ink/ink46.xml"/><Relationship Id="rId12" Type="http://schemas.openxmlformats.org/officeDocument/2006/relationships/image" Target="../media/image7.png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0.png"/><Relationship Id="rId11" Type="http://schemas.openxmlformats.org/officeDocument/2006/relationships/image" Target="../media/image6.png"/><Relationship Id="rId5" Type="http://schemas.openxmlformats.org/officeDocument/2006/relationships/customXml" Target="../ink/ink45.xml"/><Relationship Id="rId10" Type="http://schemas.openxmlformats.org/officeDocument/2006/relationships/customXml" Target="../ink/ink49.xml"/><Relationship Id="rId4" Type="http://schemas.openxmlformats.org/officeDocument/2006/relationships/customXml" Target="../ink/ink44.xml"/><Relationship Id="rId9" Type="http://schemas.openxmlformats.org/officeDocument/2006/relationships/customXml" Target="../ink/ink4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54.xml"/><Relationship Id="rId3" Type="http://schemas.openxmlformats.org/officeDocument/2006/relationships/image" Target="../media/image8.png"/><Relationship Id="rId7" Type="http://schemas.openxmlformats.org/officeDocument/2006/relationships/customXml" Target="../ink/ink53.xml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customXml" Target="../ink/ink52.xml"/><Relationship Id="rId10" Type="http://schemas.openxmlformats.org/officeDocument/2006/relationships/customXml" Target="../ink/ink56.xml"/><Relationship Id="rId4" Type="http://schemas.openxmlformats.org/officeDocument/2006/relationships/customXml" Target="../ink/ink51.xml"/><Relationship Id="rId9" Type="http://schemas.openxmlformats.org/officeDocument/2006/relationships/customXml" Target="../ink/ink5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C6123-1D49-99F0-F875-DE0B3B02CB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D0BFDF-CF6A-1EF3-A52C-FEE5111BB5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3AC394-BE01-883C-A57A-A9FCC0854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14421EA5-8F73-968B-1E74-5EA662D0CC9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Finger Cursor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464D3A27-4C6A-8C92-90DA-04D629907880}"/>
              </a:ext>
            </a:extLst>
          </p:cNvPr>
          <p:cNvSpPr txBox="1">
            <a:spLocks/>
          </p:cNvSpPr>
          <p:nvPr/>
        </p:nvSpPr>
        <p:spPr>
          <a:xfrm>
            <a:off x="930564" y="2103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 simpler way </a:t>
            </a:r>
          </a:p>
          <a:p>
            <a:r>
              <a:rPr lang="en-US" dirty="0"/>
              <a:t>to trace your finger</a:t>
            </a:r>
          </a:p>
          <a:p>
            <a:r>
              <a:rPr lang="en-US" dirty="0"/>
              <a:t>In the camera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81799B-0B16-FCE4-B22D-FFA46F62E31C}"/>
              </a:ext>
            </a:extLst>
          </p:cNvPr>
          <p:cNvSpPr txBox="1"/>
          <p:nvPr/>
        </p:nvSpPr>
        <p:spPr>
          <a:xfrm>
            <a:off x="3103418" y="5628701"/>
            <a:ext cx="61698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dirty="0">
                <a:effectLst/>
                <a:latin typeface="Arial" panose="020B0604020202020204" pitchFamily="34" charset="0"/>
              </a:rPr>
              <a:t>Xiaowei Yuan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+mj-cs"/>
              </a:rPr>
              <a:t>ECE332</a:t>
            </a:r>
            <a:endParaRPr lang="en-US" sz="4400" dirty="0">
              <a:latin typeface="+mj-lt"/>
              <a:cs typeface="+mj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837D667-2038-3037-168D-38E2D9DAF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132" y="3429000"/>
            <a:ext cx="1326463" cy="152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949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+mj-lt"/>
                <a:cs typeface="+mj-cs"/>
              </a:rPr>
              <a:t>Finger Cursor -- Design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32488" y="3584640"/>
                <a:ext cx="16184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780" y="42855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2540" y="2609040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itle 2">
            <a:extLst>
              <a:ext uri="{FF2B5EF4-FFF2-40B4-BE49-F238E27FC236}">
                <a16:creationId xmlns:a16="http://schemas.microsoft.com/office/drawing/2014/main" id="{4762E9E3-35EC-6B15-C093-6AE3C30F0D35}"/>
              </a:ext>
            </a:extLst>
          </p:cNvPr>
          <p:cNvSpPr txBox="1">
            <a:spLocks/>
          </p:cNvSpPr>
          <p:nvPr/>
        </p:nvSpPr>
        <p:spPr>
          <a:xfrm>
            <a:off x="838200" y="14130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endParaRPr lang="en-US" sz="2800" dirty="0">
              <a:latin typeface="+mj-lt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E0AAB8-2548-40AB-143E-8B0E34B1B13B}"/>
              </a:ext>
            </a:extLst>
          </p:cNvPr>
          <p:cNvSpPr txBox="1"/>
          <p:nvPr/>
        </p:nvSpPr>
        <p:spPr>
          <a:xfrm>
            <a:off x="1422397" y="1519962"/>
            <a:ext cx="9217893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cs typeface="+mj-cs"/>
              </a:rPr>
              <a:t>Successfully quit camera and windows.</a:t>
            </a:r>
          </a:p>
          <a:p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Generate a key press function, when press p(pause), quit the program</a:t>
            </a: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r>
              <a:rPr lang="en-US" dirty="0" err="1">
                <a:latin typeface="+mj-lt"/>
                <a:cs typeface="+mj-cs"/>
              </a:rPr>
              <a:t>Cam,release</a:t>
            </a:r>
            <a:r>
              <a:rPr lang="en-US" dirty="0">
                <a:latin typeface="+mj-lt"/>
                <a:cs typeface="+mj-cs"/>
              </a:rPr>
              <a:t>() and destroy screen windows. </a:t>
            </a: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03134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+mj-lt"/>
                <a:cs typeface="+mj-cs"/>
              </a:rPr>
              <a:t>Finger Cursor -- Result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32488" y="3584640"/>
                <a:ext cx="16184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31780" y="42855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52540" y="2609040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itle 2">
            <a:extLst>
              <a:ext uri="{FF2B5EF4-FFF2-40B4-BE49-F238E27FC236}">
                <a16:creationId xmlns:a16="http://schemas.microsoft.com/office/drawing/2014/main" id="{4762E9E3-35EC-6B15-C093-6AE3C30F0D35}"/>
              </a:ext>
            </a:extLst>
          </p:cNvPr>
          <p:cNvSpPr txBox="1">
            <a:spLocks/>
          </p:cNvSpPr>
          <p:nvPr/>
        </p:nvSpPr>
        <p:spPr>
          <a:xfrm>
            <a:off x="838200" y="14130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endParaRPr lang="en-US" sz="2800" dirty="0">
              <a:latin typeface="+mj-lt"/>
              <a:cs typeface="+mj-cs"/>
            </a:endParaRPr>
          </a:p>
        </p:txBody>
      </p:sp>
      <p:pic>
        <p:nvPicPr>
          <p:cNvPr id="5" name="202211281234">
            <a:hlinkClick r:id="" action="ppaction://media"/>
            <a:extLst>
              <a:ext uri="{FF2B5EF4-FFF2-40B4-BE49-F238E27FC236}">
                <a16:creationId xmlns:a16="http://schemas.microsoft.com/office/drawing/2014/main" id="{B38CB306-B9FC-EC79-1CFC-290D598218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617032" y="1413080"/>
            <a:ext cx="8626095" cy="485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06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+mj-lt"/>
                <a:cs typeface="+mj-cs"/>
              </a:rPr>
              <a:t>Finger Cursor -- Improvement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32488" y="3584640"/>
                <a:ext cx="16184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780" y="42855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2540" y="2609040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itle 2">
            <a:extLst>
              <a:ext uri="{FF2B5EF4-FFF2-40B4-BE49-F238E27FC236}">
                <a16:creationId xmlns:a16="http://schemas.microsoft.com/office/drawing/2014/main" id="{4762E9E3-35EC-6B15-C093-6AE3C30F0D35}"/>
              </a:ext>
            </a:extLst>
          </p:cNvPr>
          <p:cNvSpPr txBox="1">
            <a:spLocks/>
          </p:cNvSpPr>
          <p:nvPr/>
        </p:nvSpPr>
        <p:spPr>
          <a:xfrm>
            <a:off x="838200" y="14130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000" dirty="0">
                <a:latin typeface="+mj-lt"/>
                <a:cs typeface="+mj-cs"/>
              </a:rPr>
              <a:t>There’s more things could be done to improve the functions: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408D8B-3757-F635-0291-EFF449B8164A}"/>
              </a:ext>
            </a:extLst>
          </p:cNvPr>
          <p:cNvSpPr txBox="1"/>
          <p:nvPr/>
        </p:nvSpPr>
        <p:spPr>
          <a:xfrm>
            <a:off x="1418886" y="2637099"/>
            <a:ext cx="298565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  <a:cs typeface="+mj-cs"/>
              </a:rPr>
              <a:t>More gestures recognition: if we add more gestures and assign more functions on it, it could achieve some goals like: turn the current slides page left/ right; use eraser </a:t>
            </a:r>
            <a:r>
              <a:rPr lang="en-US" dirty="0">
                <a:latin typeface="+mj-lt"/>
                <a:cs typeface="+mj-cs"/>
              </a:rPr>
              <a:t>…… </a:t>
            </a:r>
            <a:endParaRPr lang="en-US" sz="1800" dirty="0">
              <a:latin typeface="+mj-lt"/>
              <a:cs typeface="+mj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53863B-D69C-0396-6DCB-427C802A75D8}"/>
              </a:ext>
            </a:extLst>
          </p:cNvPr>
          <p:cNvSpPr txBox="1"/>
          <p:nvPr/>
        </p:nvSpPr>
        <p:spPr>
          <a:xfrm>
            <a:off x="6371079" y="2617884"/>
            <a:ext cx="365473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  <a:cs typeface="+mj-cs"/>
              </a:rPr>
              <a:t>Much better way to fins the index fingertips:</a:t>
            </a:r>
          </a:p>
          <a:p>
            <a:r>
              <a:rPr lang="en-US" dirty="0">
                <a:latin typeface="+mj-lt"/>
                <a:cs typeface="+mj-cs"/>
              </a:rPr>
              <a:t>Right now we make use of other hand contour API, </a:t>
            </a:r>
          </a:p>
          <a:p>
            <a:r>
              <a:rPr lang="en-US" dirty="0">
                <a:latin typeface="+mj-lt"/>
                <a:cs typeface="+mj-cs"/>
              </a:rPr>
              <a:t>But sometimes it cannot differentiate finger and body very clearly.</a:t>
            </a:r>
          </a:p>
          <a:p>
            <a:r>
              <a:rPr lang="en-US" dirty="0">
                <a:latin typeface="+mj-lt"/>
                <a:cs typeface="+mj-cs"/>
              </a:rPr>
              <a:t>If more accurate method could be applied ……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784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+mj-lt"/>
                <a:cs typeface="+mj-cs"/>
              </a:rPr>
              <a:t>Finger Cursor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32488" y="3584640"/>
                <a:ext cx="16184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780" y="42855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2540" y="2609040"/>
                <a:ext cx="9000" cy="9000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E9237695-9E9A-9F8A-320C-F55073B7DC2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95391" y="2064747"/>
            <a:ext cx="4601217" cy="30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709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+mj-lt"/>
                <a:cs typeface="+mj-cs"/>
              </a:rPr>
              <a:t>Finger Cursor -- Usage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2972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2972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32300" y="3584280"/>
                <a:ext cx="165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780" y="428520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2540" y="2608680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itle 2">
            <a:extLst>
              <a:ext uri="{FF2B5EF4-FFF2-40B4-BE49-F238E27FC236}">
                <a16:creationId xmlns:a16="http://schemas.microsoft.com/office/drawing/2014/main" id="{4762E9E3-35EC-6B15-C093-6AE3C30F0D35}"/>
              </a:ext>
            </a:extLst>
          </p:cNvPr>
          <p:cNvSpPr txBox="1">
            <a:spLocks/>
          </p:cNvSpPr>
          <p:nvPr/>
        </p:nvSpPr>
        <p:spPr>
          <a:xfrm>
            <a:off x="958273" y="246558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600" dirty="0">
                <a:latin typeface="+mj-lt"/>
                <a:cs typeface="+mj-cs"/>
              </a:rPr>
              <a:t>What it used for: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+mj-lt"/>
                <a:cs typeface="+mj-cs"/>
              </a:rPr>
              <a:t>Professor’s talking with slides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+mj-lt"/>
                <a:cs typeface="+mj-cs"/>
              </a:rPr>
              <a:t>Making presentations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+mj-lt"/>
                <a:cs typeface="+mj-cs"/>
              </a:rPr>
              <a:t>Arms injured and cannot handwrite</a:t>
            </a:r>
          </a:p>
          <a:p>
            <a:pPr marL="742950" indent="-742950">
              <a:buFontTx/>
              <a:buAutoNum type="arabicPeriod"/>
            </a:pPr>
            <a:r>
              <a:rPr lang="en-US" altLang="en-US" sz="3600" dirty="0">
                <a:latin typeface="+mj-lt"/>
                <a:cs typeface="+mj-cs"/>
              </a:rPr>
              <a:t>F</a:t>
            </a:r>
            <a:r>
              <a:rPr lang="en-US" altLang="zh-CN" sz="3600" dirty="0">
                <a:latin typeface="+mj-lt"/>
                <a:cs typeface="+mj-cs"/>
              </a:rPr>
              <a:t>ingers</a:t>
            </a:r>
            <a:r>
              <a:rPr lang="en-US" altLang="en-US" sz="3600" dirty="0">
                <a:latin typeface="+mj-lt"/>
                <a:cs typeface="+mj-cs"/>
              </a:rPr>
              <a:t> interactive games</a:t>
            </a:r>
          </a:p>
          <a:p>
            <a:r>
              <a:rPr lang="en-US" sz="3600" dirty="0">
                <a:latin typeface="+mj-lt"/>
                <a:cs typeface="+mj-cs"/>
              </a:rPr>
              <a:t>…… </a:t>
            </a:r>
          </a:p>
          <a:p>
            <a:pPr algn="ctr"/>
            <a:endParaRPr lang="en-US" sz="3600" dirty="0">
              <a:latin typeface="+mj-lt"/>
              <a:cs typeface="+mj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D189B03-3D71-1131-EA3E-C89B90EA39D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99098" y="4083240"/>
            <a:ext cx="3944443" cy="21997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DD783A8-4DF0-29FB-24B6-CBA858E5670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43541" y="4079032"/>
            <a:ext cx="4295131" cy="219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612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>
                <a:latin typeface="+mj-lt"/>
                <a:cs typeface="+mj-cs"/>
              </a:rPr>
              <a:t>Finger Cursor -- Goal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2972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2972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32300" y="3584280"/>
                <a:ext cx="165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780" y="428520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2540" y="2608680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7F4C5B1A-D3FA-31B3-8BFE-656ADAE9BDD9}"/>
              </a:ext>
            </a:extLst>
          </p:cNvPr>
          <p:cNvSpPr txBox="1"/>
          <p:nvPr/>
        </p:nvSpPr>
        <p:spPr>
          <a:xfrm>
            <a:off x="3048000" y="1690688"/>
            <a:ext cx="60960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  <a:cs typeface="+mj-cs"/>
              </a:rPr>
              <a:t>The goal of this project: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+mj-lt"/>
                <a:cs typeface="+mj-cs"/>
              </a:rPr>
              <a:t>The camera can be successfully turn on and turn off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+mj-lt"/>
                <a:cs typeface="+mj-cs"/>
              </a:rPr>
              <a:t>The image can be trained smoothly 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+mj-lt"/>
                <a:cs typeface="+mj-cs"/>
              </a:rPr>
              <a:t>The program can trace the fingertip of each frame and shows a bounding box around it.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+mj-lt"/>
                <a:cs typeface="+mj-cs"/>
              </a:rPr>
              <a:t>The </a:t>
            </a:r>
            <a:r>
              <a:rPr lang="en-US" altLang="zh-CN" sz="2400" dirty="0">
                <a:latin typeface="+mj-lt"/>
                <a:cs typeface="+mj-cs"/>
              </a:rPr>
              <a:t>track of fingertip are marked as a smooth tracking line.</a:t>
            </a:r>
          </a:p>
          <a:p>
            <a:pPr marL="342900" indent="-342900">
              <a:buAutoNum type="arabicPeriod"/>
            </a:pPr>
            <a:r>
              <a:rPr lang="en-US" altLang="zh-CN" sz="2400" dirty="0">
                <a:latin typeface="+mj-lt"/>
                <a:cs typeface="+mj-cs"/>
              </a:rPr>
              <a:t>Tracking line disappears when fingertip stay still for 2s. </a:t>
            </a:r>
          </a:p>
          <a:p>
            <a:pPr marL="342900" indent="-342900"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060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+mj-lt"/>
                <a:cs typeface="+mj-cs"/>
              </a:rPr>
              <a:t>Finger Cursor -- Approach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32488" y="3584640"/>
                <a:ext cx="16184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780" y="42855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2540" y="2609040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itle 2">
            <a:extLst>
              <a:ext uri="{FF2B5EF4-FFF2-40B4-BE49-F238E27FC236}">
                <a16:creationId xmlns:a16="http://schemas.microsoft.com/office/drawing/2014/main" id="{4762E9E3-35EC-6B15-C093-6AE3C30F0D35}"/>
              </a:ext>
            </a:extLst>
          </p:cNvPr>
          <p:cNvSpPr txBox="1">
            <a:spLocks/>
          </p:cNvSpPr>
          <p:nvPr/>
        </p:nvSpPr>
        <p:spPr>
          <a:xfrm>
            <a:off x="838200" y="14130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endParaRPr lang="en-US" sz="2800" dirty="0">
              <a:latin typeface="+mj-lt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E0AAB8-2548-40AB-143E-8B0E34B1B13B}"/>
              </a:ext>
            </a:extLst>
          </p:cNvPr>
          <p:cNvSpPr txBox="1"/>
          <p:nvPr/>
        </p:nvSpPr>
        <p:spPr>
          <a:xfrm>
            <a:off x="3214253" y="1908178"/>
            <a:ext cx="60960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  <a:cs typeface="+mj-cs"/>
              </a:rPr>
              <a:t>My</a:t>
            </a:r>
            <a:r>
              <a:rPr lang="en-US" sz="2400" dirty="0"/>
              <a:t> </a:t>
            </a:r>
            <a:r>
              <a:rPr lang="en-US" sz="2400" dirty="0">
                <a:latin typeface="+mj-lt"/>
                <a:cs typeface="+mj-cs"/>
              </a:rPr>
              <a:t>Approach: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+mj-lt"/>
                <a:cs typeface="+mj-cs"/>
              </a:rPr>
              <a:t>Camera set up and configuration set up.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+mj-lt"/>
                <a:cs typeface="+mj-cs"/>
              </a:rPr>
              <a:t>Generate a loop that can extract the frame from computer camera.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+mj-lt"/>
                <a:cs typeface="+mj-cs"/>
              </a:rPr>
              <a:t>Find the fingertip of the index finger.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+mj-lt"/>
                <a:cs typeface="+mj-cs"/>
              </a:rPr>
              <a:t>Recognize the hand gesture and match up.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+mj-lt"/>
                <a:cs typeface="+mj-cs"/>
              </a:rPr>
              <a:t>Connects the points from each frame and turn it into a smooth line.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+mj-lt"/>
                <a:cs typeface="+mj-cs"/>
              </a:rPr>
              <a:t>Successfully quit camera and windows.</a:t>
            </a:r>
          </a:p>
          <a:p>
            <a:pPr marL="342900" indent="-342900">
              <a:buAutoNum type="arabicPeriod"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22816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+mj-lt"/>
                <a:cs typeface="+mj-cs"/>
              </a:rPr>
              <a:t>Finger Cursor -- Design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32488" y="3584640"/>
                <a:ext cx="16184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780" y="42855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2540" y="2609040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itle 2">
            <a:extLst>
              <a:ext uri="{FF2B5EF4-FFF2-40B4-BE49-F238E27FC236}">
                <a16:creationId xmlns:a16="http://schemas.microsoft.com/office/drawing/2014/main" id="{4762E9E3-35EC-6B15-C093-6AE3C30F0D35}"/>
              </a:ext>
            </a:extLst>
          </p:cNvPr>
          <p:cNvSpPr txBox="1">
            <a:spLocks/>
          </p:cNvSpPr>
          <p:nvPr/>
        </p:nvSpPr>
        <p:spPr>
          <a:xfrm>
            <a:off x="838200" y="14130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endParaRPr lang="en-US" sz="2800" dirty="0">
              <a:latin typeface="+mj-lt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E0AAB8-2548-40AB-143E-8B0E34B1B13B}"/>
              </a:ext>
            </a:extLst>
          </p:cNvPr>
          <p:cNvSpPr txBox="1"/>
          <p:nvPr/>
        </p:nvSpPr>
        <p:spPr>
          <a:xfrm>
            <a:off x="1422397" y="1519962"/>
            <a:ext cx="9217893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cs typeface="+mj-cs"/>
              </a:rPr>
              <a:t>Camera set up and configuration set up</a:t>
            </a:r>
            <a:r>
              <a:rPr lang="en-US" dirty="0">
                <a:latin typeface="+mj-lt"/>
                <a:cs typeface="+mj-cs"/>
              </a:rPr>
              <a:t>.</a:t>
            </a:r>
          </a:p>
          <a:p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Use Video capture and get the length and width of our detected window range.</a:t>
            </a: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Get the image from our target two kind of hand gesture. (can DIY the gesture by changing the image)</a:t>
            </a: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Set the gesture information and generate our training kernel.</a:t>
            </a:r>
          </a:p>
        </p:txBody>
      </p:sp>
    </p:spTree>
    <p:extLst>
      <p:ext uri="{BB962C8B-B14F-4D97-AF65-F5344CB8AC3E}">
        <p14:creationId xmlns:p14="http://schemas.microsoft.com/office/powerpoint/2010/main" val="3648730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+mj-lt"/>
                <a:cs typeface="+mj-cs"/>
              </a:rPr>
              <a:t>Finger Cursor -- Design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32488" y="3584640"/>
                <a:ext cx="16184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780" y="42855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2540" y="2609040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itle 2">
            <a:extLst>
              <a:ext uri="{FF2B5EF4-FFF2-40B4-BE49-F238E27FC236}">
                <a16:creationId xmlns:a16="http://schemas.microsoft.com/office/drawing/2014/main" id="{4762E9E3-35EC-6B15-C093-6AE3C30F0D35}"/>
              </a:ext>
            </a:extLst>
          </p:cNvPr>
          <p:cNvSpPr txBox="1">
            <a:spLocks/>
          </p:cNvSpPr>
          <p:nvPr/>
        </p:nvSpPr>
        <p:spPr>
          <a:xfrm>
            <a:off x="838200" y="14130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endParaRPr lang="en-US" sz="2800" dirty="0">
              <a:latin typeface="+mj-lt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E0AAB8-2548-40AB-143E-8B0E34B1B13B}"/>
              </a:ext>
            </a:extLst>
          </p:cNvPr>
          <p:cNvSpPr txBox="1"/>
          <p:nvPr/>
        </p:nvSpPr>
        <p:spPr>
          <a:xfrm>
            <a:off x="1422397" y="1519962"/>
            <a:ext cx="9217893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cs typeface="+mj-cs"/>
              </a:rPr>
              <a:t>Generate a loop that can extract the frame from computer camera.</a:t>
            </a:r>
          </a:p>
          <a:p>
            <a:endParaRPr lang="en-US" dirty="0">
              <a:latin typeface="+mj-lt"/>
              <a:cs typeface="+mj-cs"/>
            </a:endParaRPr>
          </a:p>
          <a:p>
            <a:r>
              <a:rPr lang="en-US" dirty="0">
                <a:latin typeface="+mj-lt"/>
                <a:cs typeface="+mj-cs"/>
              </a:rPr>
              <a:t>Detect if the camera is on:</a:t>
            </a:r>
          </a:p>
          <a:p>
            <a:endParaRPr lang="en-US" dirty="0">
              <a:latin typeface="+mj-lt"/>
              <a:cs typeface="+mj-cs"/>
            </a:endParaRPr>
          </a:p>
          <a:p>
            <a:r>
              <a:rPr lang="en-US" dirty="0">
                <a:latin typeface="+mj-lt"/>
                <a:cs typeface="+mj-cs"/>
              </a:rPr>
              <a:t>If YES:</a:t>
            </a:r>
          </a:p>
          <a:p>
            <a:endParaRPr lang="en-US" dirty="0">
              <a:latin typeface="+mj-lt"/>
              <a:cs typeface="+mj-cs"/>
            </a:endParaRPr>
          </a:p>
          <a:p>
            <a:r>
              <a:rPr lang="en-US" dirty="0">
                <a:latin typeface="+mj-lt"/>
                <a:cs typeface="+mj-cs"/>
              </a:rPr>
              <a:t>Read each frame using </a:t>
            </a:r>
            <a:r>
              <a:rPr lang="en-US" dirty="0" err="1">
                <a:latin typeface="+mj-lt"/>
                <a:cs typeface="+mj-cs"/>
              </a:rPr>
              <a:t>cam.read</a:t>
            </a:r>
            <a:r>
              <a:rPr lang="en-US" dirty="0">
                <a:latin typeface="+mj-lt"/>
                <a:cs typeface="+mj-cs"/>
              </a:rPr>
              <a:t>() and get the information of the frame.</a:t>
            </a:r>
          </a:p>
          <a:p>
            <a:endParaRPr lang="en-US" dirty="0">
              <a:latin typeface="+mj-lt"/>
              <a:cs typeface="+mj-cs"/>
            </a:endParaRPr>
          </a:p>
          <a:p>
            <a:r>
              <a:rPr lang="en-US" dirty="0">
                <a:latin typeface="+mj-lt"/>
                <a:cs typeface="+mj-cs"/>
              </a:rPr>
              <a:t>If No:</a:t>
            </a:r>
          </a:p>
          <a:p>
            <a:endParaRPr lang="en-US" dirty="0">
              <a:latin typeface="+mj-lt"/>
              <a:cs typeface="+mj-cs"/>
            </a:endParaRPr>
          </a:p>
          <a:p>
            <a:r>
              <a:rPr lang="en-US" dirty="0">
                <a:latin typeface="+mj-lt"/>
                <a:cs typeface="+mj-cs"/>
              </a:rPr>
              <a:t>Go straight to the last section</a:t>
            </a:r>
          </a:p>
        </p:txBody>
      </p:sp>
    </p:spTree>
    <p:extLst>
      <p:ext uri="{BB962C8B-B14F-4D97-AF65-F5344CB8AC3E}">
        <p14:creationId xmlns:p14="http://schemas.microsoft.com/office/powerpoint/2010/main" val="1673598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+mj-lt"/>
                <a:cs typeface="+mj-cs"/>
              </a:rPr>
              <a:t>Finger Cursor -- Design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32488" y="3584640"/>
                <a:ext cx="16184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780" y="42855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2540" y="2609040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itle 2">
            <a:extLst>
              <a:ext uri="{FF2B5EF4-FFF2-40B4-BE49-F238E27FC236}">
                <a16:creationId xmlns:a16="http://schemas.microsoft.com/office/drawing/2014/main" id="{4762E9E3-35EC-6B15-C093-6AE3C30F0D35}"/>
              </a:ext>
            </a:extLst>
          </p:cNvPr>
          <p:cNvSpPr txBox="1">
            <a:spLocks/>
          </p:cNvSpPr>
          <p:nvPr/>
        </p:nvSpPr>
        <p:spPr>
          <a:xfrm>
            <a:off x="838200" y="14130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endParaRPr lang="en-US" sz="2800" dirty="0">
              <a:latin typeface="+mj-lt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E0AAB8-2548-40AB-143E-8B0E34B1B13B}"/>
              </a:ext>
            </a:extLst>
          </p:cNvPr>
          <p:cNvSpPr txBox="1"/>
          <p:nvPr/>
        </p:nvSpPr>
        <p:spPr>
          <a:xfrm>
            <a:off x="1422397" y="1519962"/>
            <a:ext cx="9217893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cs typeface="+mj-cs"/>
              </a:rPr>
              <a:t>Find the fingertip of the index finger.</a:t>
            </a:r>
          </a:p>
          <a:p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Use the strategy we’ve learned from class to isolate our hand from the image. </a:t>
            </a: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FontTx/>
              <a:buAutoNum type="arabicPeriod"/>
            </a:pPr>
            <a:r>
              <a:rPr lang="en-US" dirty="0">
                <a:latin typeface="+mj-lt"/>
                <a:cs typeface="+mj-cs"/>
              </a:rPr>
              <a:t>Use the </a:t>
            </a:r>
            <a:r>
              <a:rPr lang="en-US" b="0" i="0" dirty="0" err="1">
                <a:solidFill>
                  <a:srgbClr val="0A0B09"/>
                </a:solidFill>
                <a:effectLst/>
                <a:latin typeface="gt-medium"/>
              </a:rPr>
              <a:t>MediaPipe</a:t>
            </a:r>
            <a:r>
              <a:rPr lang="en-US" b="0" i="0" dirty="0">
                <a:solidFill>
                  <a:srgbClr val="0A0B09"/>
                </a:solidFill>
                <a:effectLst/>
                <a:latin typeface="gt-medium"/>
              </a:rPr>
              <a:t> API</a:t>
            </a:r>
            <a:r>
              <a:rPr lang="en-US" dirty="0">
                <a:solidFill>
                  <a:srgbClr val="0A0B09"/>
                </a:solidFill>
                <a:latin typeface="gt-medium"/>
              </a:rPr>
              <a:t> </a:t>
            </a:r>
            <a:r>
              <a:rPr lang="en-US" dirty="0">
                <a:latin typeface="+mj-lt"/>
                <a:cs typeface="+mj-cs"/>
              </a:rPr>
              <a:t>to find the contour of hand.</a:t>
            </a:r>
          </a:p>
          <a:p>
            <a:pPr marL="342900" indent="-342900">
              <a:buFontTx/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FontTx/>
              <a:buAutoNum type="arabicPeriod"/>
            </a:pPr>
            <a:r>
              <a:rPr lang="en-US" dirty="0">
                <a:latin typeface="+mj-lt"/>
                <a:cs typeface="+mj-cs"/>
              </a:rPr>
              <a:t>Drawing the landmarks and extract the index fingertip point.</a:t>
            </a:r>
          </a:p>
          <a:p>
            <a:pPr marL="342900" indent="-342900">
              <a:buFontTx/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FontTx/>
              <a:buAutoNum type="arabicPeriod"/>
            </a:pPr>
            <a:r>
              <a:rPr lang="en-US" dirty="0">
                <a:latin typeface="+mj-lt"/>
                <a:cs typeface="+mj-cs"/>
              </a:rPr>
              <a:t>Circling the fingertip points</a:t>
            </a: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36829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+mj-lt"/>
                <a:cs typeface="+mj-cs"/>
              </a:rPr>
              <a:t>Finger Cursor -- Design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32488" y="3584640"/>
                <a:ext cx="16184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780" y="42855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2540" y="2609040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itle 2">
            <a:extLst>
              <a:ext uri="{FF2B5EF4-FFF2-40B4-BE49-F238E27FC236}">
                <a16:creationId xmlns:a16="http://schemas.microsoft.com/office/drawing/2014/main" id="{4762E9E3-35EC-6B15-C093-6AE3C30F0D35}"/>
              </a:ext>
            </a:extLst>
          </p:cNvPr>
          <p:cNvSpPr txBox="1">
            <a:spLocks/>
          </p:cNvSpPr>
          <p:nvPr/>
        </p:nvSpPr>
        <p:spPr>
          <a:xfrm>
            <a:off x="838200" y="14130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endParaRPr lang="en-US" sz="2800" dirty="0">
              <a:latin typeface="+mj-lt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E0AAB8-2548-40AB-143E-8B0E34B1B13B}"/>
              </a:ext>
            </a:extLst>
          </p:cNvPr>
          <p:cNvSpPr txBox="1"/>
          <p:nvPr/>
        </p:nvSpPr>
        <p:spPr>
          <a:xfrm>
            <a:off x="1394688" y="1519962"/>
            <a:ext cx="9217893" cy="4739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cs typeface="+mj-cs"/>
              </a:rPr>
              <a:t>Recognize the hand gesture and match up.</a:t>
            </a:r>
          </a:p>
          <a:p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Set up some hand gestures: </a:t>
            </a:r>
          </a:p>
          <a:p>
            <a:pPr marL="800100" lvl="1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index fingertip up -- point; </a:t>
            </a:r>
          </a:p>
          <a:p>
            <a:pPr marL="800100" lvl="1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index and </a:t>
            </a:r>
            <a:r>
              <a:rPr lang="en-US" altLang="zh-CN" dirty="0">
                <a:latin typeface="+mj-lt"/>
                <a:cs typeface="+mj-cs"/>
              </a:rPr>
              <a:t>thumb all up – gun;</a:t>
            </a:r>
            <a:r>
              <a:rPr lang="en-US" dirty="0">
                <a:latin typeface="+mj-lt"/>
                <a:cs typeface="+mj-cs"/>
              </a:rPr>
              <a:t> </a:t>
            </a:r>
          </a:p>
          <a:p>
            <a:pPr marL="800100" lvl="1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Compare the hand image we extracted from previous step with hand gesture.</a:t>
            </a: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Determine the gestures:</a:t>
            </a:r>
          </a:p>
          <a:p>
            <a:pPr marL="800100" lvl="1" indent="-342900">
              <a:buFontTx/>
              <a:buAutoNum type="arabicPeriod"/>
            </a:pPr>
            <a:r>
              <a:rPr lang="en-US" dirty="0">
                <a:latin typeface="+mj-lt"/>
                <a:cs typeface="+mj-cs"/>
              </a:rPr>
              <a:t>Point gesture: bounding box is red, black lines draw;</a:t>
            </a:r>
          </a:p>
          <a:p>
            <a:pPr marL="800100" lvl="1" indent="-342900">
              <a:buFontTx/>
              <a:buAutoNum type="arabicPeriod"/>
            </a:pPr>
            <a:r>
              <a:rPr lang="en-US" dirty="0">
                <a:latin typeface="+mj-lt"/>
                <a:cs typeface="+mj-cs"/>
              </a:rPr>
              <a:t>Gun gesture: bounding box turns black, red lines draw;</a:t>
            </a:r>
          </a:p>
          <a:p>
            <a:pPr marL="800100" lvl="1" indent="-342900">
              <a:buFontTx/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800100" lvl="1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8318622-087E-3AF8-7D55-F7919E7F3B6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97722" y="3775217"/>
            <a:ext cx="1417513" cy="20218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909D95-B28A-249A-A073-F5380C740BC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97722" y="1227170"/>
            <a:ext cx="1377499" cy="218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25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2F608-3FDE-6E2D-E03B-A1B2F4A9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079D2D-047F-94E6-9225-EF32921A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+mj-lt"/>
                <a:cs typeface="+mj-cs"/>
              </a:rPr>
              <a:t>Finger Cursor -- Design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39F625-D3D7-3612-73D7-66C6B5192C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14:cNvPr>
              <p14:cNvContentPartPr/>
              <p14:nvPr/>
            </p14:nvContentPartPr>
            <p14:xfrm>
              <a:off x="3923940" y="283440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B27F2A-E9A3-A375-9073-68B5015486A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9620" y="28300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14:cNvPr>
              <p14:cNvContentPartPr/>
              <p14:nvPr/>
            </p14:nvContentPartPr>
            <p14:xfrm>
              <a:off x="5836620" y="3588960"/>
              <a:ext cx="792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FD49AB-2BDC-E0C6-5D90-04713B1986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32488" y="3584640"/>
                <a:ext cx="16184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14:cNvPr>
              <p14:cNvContentPartPr/>
              <p14:nvPr/>
            </p14:nvContentPartPr>
            <p14:xfrm>
              <a:off x="5440260" y="378660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36F42D0-005C-0E82-CB74-26192283A8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5940" y="37822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14:cNvPr>
              <p14:cNvContentPartPr/>
              <p14:nvPr/>
            </p14:nvContentPartPr>
            <p14:xfrm>
              <a:off x="8336100" y="428988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45EEF8A-B72D-9149-F7E5-0F7FC48E5BB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780" y="42855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14:cNvPr>
              <p14:cNvContentPartPr/>
              <p14:nvPr/>
            </p14:nvContentPartPr>
            <p14:xfrm>
              <a:off x="7787460" y="285708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CBFBC83-587A-ADC1-3CB9-06A02F012E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83140" y="285276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14:cNvPr>
              <p14:cNvContentPartPr/>
              <p14:nvPr/>
            </p14:nvContentPartPr>
            <p14:xfrm>
              <a:off x="7756860" y="26133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8D73B73-FD7B-8F13-E94F-344DEA3BD3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52540" y="2609040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itle 2">
            <a:extLst>
              <a:ext uri="{FF2B5EF4-FFF2-40B4-BE49-F238E27FC236}">
                <a16:creationId xmlns:a16="http://schemas.microsoft.com/office/drawing/2014/main" id="{4762E9E3-35EC-6B15-C093-6AE3C30F0D35}"/>
              </a:ext>
            </a:extLst>
          </p:cNvPr>
          <p:cNvSpPr txBox="1">
            <a:spLocks/>
          </p:cNvSpPr>
          <p:nvPr/>
        </p:nvSpPr>
        <p:spPr>
          <a:xfrm>
            <a:off x="838200" y="14130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endParaRPr lang="en-US" sz="2800" dirty="0">
              <a:latin typeface="+mj-lt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E0AAB8-2548-40AB-143E-8B0E34B1B13B}"/>
              </a:ext>
            </a:extLst>
          </p:cNvPr>
          <p:cNvSpPr txBox="1"/>
          <p:nvPr/>
        </p:nvSpPr>
        <p:spPr>
          <a:xfrm>
            <a:off x="1422397" y="1519962"/>
            <a:ext cx="9217893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cs typeface="+mj-cs"/>
              </a:rPr>
              <a:t>Connects the points from each frame and turn it into a smooth line.</a:t>
            </a:r>
          </a:p>
          <a:p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Extract information of index fingertip: x position, y position</a:t>
            </a: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+mj-lt"/>
                <a:cs typeface="+mj-cs"/>
              </a:rPr>
              <a:t>Create a list to contains the information of fingertip position: moving length, moving velocity</a:t>
            </a: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  <a:p>
            <a:pPr marL="342900" indent="-342900">
              <a:buAutoNum type="arabicPeriod"/>
            </a:pPr>
            <a:endParaRPr lang="en-US" dirty="0"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49261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</TotalTime>
  <Words>588</Words>
  <Application>Microsoft Office PowerPoint</Application>
  <PresentationFormat>Widescreen</PresentationFormat>
  <Paragraphs>106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gt-medium</vt:lpstr>
      <vt:lpstr>Arial</vt:lpstr>
      <vt:lpstr>Calibri</vt:lpstr>
      <vt:lpstr>Calibri Light</vt:lpstr>
      <vt:lpstr>Office Theme</vt:lpstr>
      <vt:lpstr>PowerPoint Presentation</vt:lpstr>
      <vt:lpstr>Finger Cursor -- Usage</vt:lpstr>
      <vt:lpstr>Finger Cursor -- Goal</vt:lpstr>
      <vt:lpstr>Finger Cursor -- Approach</vt:lpstr>
      <vt:lpstr>Finger Cursor -- Design</vt:lpstr>
      <vt:lpstr>Finger Cursor -- Design</vt:lpstr>
      <vt:lpstr>Finger Cursor -- Design</vt:lpstr>
      <vt:lpstr>Finger Cursor -- Design</vt:lpstr>
      <vt:lpstr>Finger Cursor -- Design</vt:lpstr>
      <vt:lpstr>Finger Cursor -- Design</vt:lpstr>
      <vt:lpstr>Finger Cursor -- Result</vt:lpstr>
      <vt:lpstr>Finger Cursor -- Improvement</vt:lpstr>
      <vt:lpstr>Finger Cursor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Yuan Vicky</dc:creator>
  <cp:lastModifiedBy>Yuan Vicky</cp:lastModifiedBy>
  <cp:revision>2</cp:revision>
  <dcterms:created xsi:type="dcterms:W3CDTF">2022-11-28T06:20:02Z</dcterms:created>
  <dcterms:modified xsi:type="dcterms:W3CDTF">2022-11-30T00:56:27Z</dcterms:modified>
</cp:coreProperties>
</file>

<file path=docProps/thumbnail.jpeg>
</file>